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1"/>
  </p:notesMasterIdLst>
  <p:handoutMasterIdLst>
    <p:handoutMasterId r:id="rId42"/>
  </p:handoutMasterIdLst>
  <p:sldIdLst>
    <p:sldId id="317" r:id="rId2"/>
    <p:sldId id="672" r:id="rId3"/>
    <p:sldId id="673" r:id="rId4"/>
    <p:sldId id="674" r:id="rId5"/>
    <p:sldId id="259" r:id="rId6"/>
    <p:sldId id="676" r:id="rId7"/>
    <p:sldId id="286" r:id="rId8"/>
    <p:sldId id="671" r:id="rId9"/>
    <p:sldId id="309" r:id="rId10"/>
    <p:sldId id="307" r:id="rId11"/>
    <p:sldId id="262" r:id="rId12"/>
    <p:sldId id="677" r:id="rId13"/>
    <p:sldId id="319" r:id="rId14"/>
    <p:sldId id="318" r:id="rId15"/>
    <p:sldId id="679" r:id="rId16"/>
    <p:sldId id="680" r:id="rId17"/>
    <p:sldId id="263" r:id="rId18"/>
    <p:sldId id="312" r:id="rId19"/>
    <p:sldId id="311" r:id="rId20"/>
    <p:sldId id="267" r:id="rId21"/>
    <p:sldId id="313" r:id="rId22"/>
    <p:sldId id="268" r:id="rId23"/>
    <p:sldId id="269" r:id="rId24"/>
    <p:sldId id="270" r:id="rId25"/>
    <p:sldId id="669" r:id="rId26"/>
    <p:sldId id="287" r:id="rId27"/>
    <p:sldId id="292" r:id="rId28"/>
    <p:sldId id="666" r:id="rId29"/>
    <p:sldId id="667" r:id="rId30"/>
    <p:sldId id="331" r:id="rId31"/>
    <p:sldId id="334" r:id="rId32"/>
    <p:sldId id="668" r:id="rId33"/>
    <p:sldId id="332" r:id="rId34"/>
    <p:sldId id="315" r:id="rId35"/>
    <p:sldId id="337" r:id="rId36"/>
    <p:sldId id="338" r:id="rId37"/>
    <p:sldId id="324" r:id="rId38"/>
    <p:sldId id="333" r:id="rId39"/>
    <p:sldId id="665" r:id="rId40"/>
  </p:sldIdLst>
  <p:sldSz cx="12192000" cy="6858000"/>
  <p:notesSz cx="7302500" cy="9588500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CC00CC"/>
    <a:srgbClr val="FF9800"/>
    <a:srgbClr val="FFFF00"/>
    <a:srgbClr val="FF3300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9" autoAdjust="0"/>
    <p:restoredTop sz="94626" autoAdjust="0"/>
  </p:normalViewPr>
  <p:slideViewPr>
    <p:cSldViewPr>
      <p:cViewPr>
        <p:scale>
          <a:sx n="126" d="100"/>
          <a:sy n="126" d="100"/>
        </p:scale>
        <p:origin x="1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86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en.wikipedia.org/wiki/Image:Thomasbayes.jp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elementary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Basic laws: </a:t>
            </a:r>
            <a:r>
              <a:rPr lang="en-US" dirty="0">
                <a:solidFill>
                  <a:srgbClr val="CC00CC"/>
                </a:solidFill>
              </a:rPr>
              <a:t>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 1      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sz="4000" i="1" baseline="-25000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sz="3600" baseline="-25000" dirty="0">
                <a:sym typeface="Symbol"/>
              </a:rPr>
              <a:t> 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= 1</a:t>
            </a:r>
            <a:endParaRPr lang="en-US" baseline="-25000" dirty="0">
              <a:solidFill>
                <a:srgbClr val="CC00CC"/>
              </a:solidFill>
              <a:sym typeface="Symbol"/>
            </a:endParaRPr>
          </a:p>
          <a:p>
            <a:r>
              <a:rPr lang="en-US" dirty="0"/>
              <a:t>Events: subsets of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3200" baseline="-25000" dirty="0">
                <a:sym typeface="Symbol"/>
              </a:rPr>
              <a:t>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ym typeface="Symbol"/>
            </a:endParaRPr>
          </a:p>
          <a:p>
            <a:r>
              <a:rPr lang="en-US" dirty="0"/>
              <a:t>Random variable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/>
              <a:t> has a value in each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endParaRPr lang="en-US" dirty="0">
              <a:sym typeface="Symbol"/>
            </a:endParaRPr>
          </a:p>
          <a:p>
            <a:pPr lvl="1"/>
            <a:r>
              <a:rPr lang="en-US" dirty="0"/>
              <a:t>Distribution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gives probability for each possible value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endParaRPr lang="en-US" dirty="0">
              <a:sym typeface="Symbol"/>
            </a:endParaRPr>
          </a:p>
          <a:p>
            <a:pPr lvl="1"/>
            <a:r>
              <a:rPr lang="en-US" dirty="0"/>
              <a:t>Joint distribution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dirty="0"/>
              <a:t>gives total probability for each combination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x,y</a:t>
            </a:r>
            <a:endParaRPr lang="en-US" i="1" dirty="0">
              <a:solidFill>
                <a:srgbClr val="CC00CC"/>
              </a:solidFill>
              <a:sym typeface="Symbol"/>
            </a:endParaRPr>
          </a:p>
          <a:p>
            <a:pPr>
              <a:spcBef>
                <a:spcPts val="0"/>
              </a:spcBef>
            </a:pPr>
            <a:r>
              <a:rPr lang="en-US" dirty="0"/>
              <a:t>Summing out/marginalization: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X=x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X=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x,Y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Conditional probability: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)/P(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Product rule: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P(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X,Y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ym typeface="Symbol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ym typeface="Symbol"/>
              </a:rPr>
              <a:t>Generalize to c</a:t>
            </a:r>
            <a:r>
              <a:rPr lang="en-US" dirty="0"/>
              <a:t>hain rule: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  <a:p>
            <a:endParaRPr lang="en-US" i="1" dirty="0">
              <a:solidFill>
                <a:srgbClr val="CC00CC"/>
              </a:solidFill>
              <a:sym typeface="Symbo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4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/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77" name="Group 21"/>
          <p:cNvGraphicFramePr>
            <a:graphicFrameLocks noGrp="1"/>
          </p:cNvGraphicFramePr>
          <p:nvPr/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/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95600" y="4572000"/>
            <a:ext cx="24491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,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,.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..,X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43600" y="2286000"/>
            <a:ext cx="10351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06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1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667000" y="2286000"/>
            <a:ext cx="10331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P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(</a:t>
            </a:r>
            <a:r>
              <a:rPr lang="en-US" sz="3200" i="1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X</a:t>
            </a:r>
            <a:r>
              <a:rPr lang="en-US" sz="3200" kern="0" baseline="-25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)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52681" y="5410200"/>
            <a:ext cx="5333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2</a:t>
            </a:r>
            <a:r>
              <a:rPr lang="en-US" sz="3200" i="1" kern="0" baseline="3000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n</a:t>
            </a:r>
            <a:r>
              <a:rPr lang="en-US" sz="3200" kern="0" dirty="0">
                <a:solidFill>
                  <a:srgbClr val="CC00CC"/>
                </a:solidFill>
                <a:latin typeface="Calibri" pitchFamily="34" charset="0"/>
                <a:ea typeface="+mn-ea"/>
                <a:sym typeface="Symbol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51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9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76200" y="1407090"/>
            <a:ext cx="4646595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usually red</a:t>
            </a:r>
          </a:p>
          <a:p>
            <a:pPr lvl="1"/>
            <a:r>
              <a:rPr lang="en-US" sz="2000" dirty="0"/>
              <a:t>1 or 2 away: mostly orange</a:t>
            </a:r>
          </a:p>
          <a:p>
            <a:pPr lvl="1"/>
            <a:r>
              <a:rPr lang="en-US" sz="2000" dirty="0"/>
              <a:t>3 or 4 away: typically yellow</a:t>
            </a:r>
          </a:p>
          <a:p>
            <a:pPr lvl="1"/>
            <a:r>
              <a:rPr lang="en-US" sz="2000" dirty="0"/>
              <a:t>5+ away: often green</a:t>
            </a:r>
          </a:p>
          <a:p>
            <a:r>
              <a:rPr lang="en-US" sz="2400" dirty="0"/>
              <a:t>Click on squares until confident of location, then “</a:t>
            </a:r>
            <a:r>
              <a:rPr lang="en-US" sz="2400" b="1" i="1" dirty="0"/>
              <a:t>bust</a:t>
            </a:r>
            <a:r>
              <a:rPr lang="en-US" sz="2400" dirty="0"/>
              <a:t>”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02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9372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Variables and ranges: 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/>
              <a:t> (ghost location) in</a:t>
            </a:r>
            <a:r>
              <a:rPr lang="en-US" dirty="0">
                <a:solidFill>
                  <a:srgbClr val="CC00CC"/>
                </a:solidFill>
              </a:rPr>
              <a:t> {(1,1),…,(3,3)}</a:t>
            </a:r>
          </a:p>
          <a:p>
            <a:pPr lvl="1">
              <a:lnSpc>
                <a:spcPct val="90000"/>
              </a:lnSpc>
            </a:pP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sz="3200" i="1" baseline="-25000" dirty="0" err="1">
                <a:solidFill>
                  <a:srgbClr val="CC00CC"/>
                </a:solidFill>
              </a:rPr>
              <a:t>x,y</a:t>
            </a:r>
            <a:r>
              <a:rPr lang="en-US" sz="3200" i="1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(color measured at square </a:t>
            </a:r>
            <a:r>
              <a:rPr lang="en-US" dirty="0" err="1"/>
              <a:t>x,y</a:t>
            </a:r>
            <a:r>
              <a:rPr lang="en-US" dirty="0"/>
              <a:t>) in</a:t>
            </a:r>
            <a:r>
              <a:rPr lang="en-US" dirty="0">
                <a:solidFill>
                  <a:srgbClr val="CC00CC"/>
                </a:solidFill>
              </a:rPr>
              <a:t> {</a:t>
            </a:r>
            <a:r>
              <a:rPr lang="en-US" dirty="0" err="1">
                <a:solidFill>
                  <a:srgbClr val="CC00CC"/>
                </a:solidFill>
              </a:rPr>
              <a:t>red,orange,yellow,green</a:t>
            </a:r>
            <a:r>
              <a:rPr lang="en-US" dirty="0">
                <a:solidFill>
                  <a:srgbClr val="CC00CC"/>
                </a:solidFill>
              </a:rPr>
              <a:t>}</a:t>
            </a:r>
          </a:p>
          <a:p>
            <a:pPr lvl="1">
              <a:lnSpc>
                <a:spcPct val="90000"/>
              </a:lnSpc>
            </a:pPr>
            <a:endParaRPr lang="en-US" i="1" baseline="-250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physics: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Uniform prior distribution </a:t>
            </a:r>
            <a:r>
              <a:rPr lang="en-US" dirty="0"/>
              <a:t>over ghost location: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b="1" i="1" dirty="0">
                <a:solidFill>
                  <a:srgbClr val="FF0000"/>
                </a:solidFill>
              </a:rPr>
              <a:t>Sensor model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(depends only on distance to G)</a:t>
            </a:r>
            <a:endParaRPr lang="en-US" dirty="0">
              <a:solidFill>
                <a:srgbClr val="CC00CC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dirty="0"/>
              <a:t>E.g.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= (1,1) ) = 0.1</a:t>
            </a: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9067800" y="13716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6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734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,</a:t>
            </a:r>
            <a:r>
              <a:rPr lang="en-US" i="1" dirty="0">
                <a:solidFill>
                  <a:srgbClr val="CC00CC"/>
                </a:solidFill>
              </a:rPr>
              <a:t> 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, …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3,3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has </a:t>
            </a:r>
            <a:r>
              <a:rPr lang="en-US" dirty="0">
                <a:solidFill>
                  <a:srgbClr val="CC00CC"/>
                </a:solidFill>
              </a:rPr>
              <a:t>9 x 4</a:t>
            </a:r>
            <a:r>
              <a:rPr lang="en-US" baseline="30000" dirty="0">
                <a:solidFill>
                  <a:srgbClr val="CC00CC"/>
                </a:solidFill>
              </a:rPr>
              <a:t>9</a:t>
            </a:r>
            <a:r>
              <a:rPr lang="en-US" dirty="0">
                <a:solidFill>
                  <a:srgbClr val="CC00CC"/>
                </a:solidFill>
              </a:rPr>
              <a:t> = 2,359,296 </a:t>
            </a:r>
            <a:r>
              <a:rPr lang="en-US" dirty="0"/>
              <a:t>entries!!!</a:t>
            </a:r>
            <a:endParaRPr lang="en-US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Ghostbuster independence: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Are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independent?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E.g., does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yellow) = P(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yellow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|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 </a:t>
            </a:r>
            <a:r>
              <a:rPr lang="en-US" dirty="0"/>
              <a:t>?</a:t>
            </a:r>
          </a:p>
          <a:p>
            <a:pPr>
              <a:lnSpc>
                <a:spcPct val="90000"/>
              </a:lnSpc>
            </a:pPr>
            <a:r>
              <a:rPr lang="en-US" dirty="0"/>
              <a:t>Ghostbuster physics again: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C</a:t>
            </a:r>
            <a:r>
              <a:rPr lang="en-US" i="1" baseline="-25000" dirty="0" err="1">
                <a:solidFill>
                  <a:srgbClr val="CC00CC"/>
                </a:solidFill>
              </a:rPr>
              <a:t>x,y</a:t>
            </a:r>
            <a:r>
              <a:rPr lang="en-US" dirty="0">
                <a:solidFill>
                  <a:srgbClr val="CC00CC"/>
                </a:solidFill>
              </a:rPr>
              <a:t> |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b="1" i="1" dirty="0">
                <a:solidFill>
                  <a:srgbClr val="FF0000"/>
                </a:solidFill>
              </a:rPr>
              <a:t>depends </a:t>
            </a:r>
            <a:r>
              <a:rPr lang="en-US" b="1" i="1" u="sng" dirty="0">
                <a:solidFill>
                  <a:srgbClr val="FF0000"/>
                </a:solidFill>
              </a:rPr>
              <a:t>only</a:t>
            </a:r>
            <a:r>
              <a:rPr lang="en-US" b="1" i="1" dirty="0">
                <a:solidFill>
                  <a:srgbClr val="FF0000"/>
                </a:solidFill>
              </a:rPr>
              <a:t> on distance to 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So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 </a:t>
            </a:r>
            <a:r>
              <a:rPr lang="en-US" dirty="0">
                <a:solidFill>
                  <a:srgbClr val="CC00CC"/>
                </a:solidFill>
              </a:rPr>
              <a:t>) =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 yellow | </a:t>
            </a:r>
            <a:r>
              <a:rPr lang="en-US" i="1" u="sng" dirty="0">
                <a:solidFill>
                  <a:srgbClr val="CC00CC"/>
                </a:solidFill>
              </a:rPr>
              <a:t>G</a:t>
            </a:r>
            <a:r>
              <a:rPr lang="en-US" u="sng" dirty="0">
                <a:solidFill>
                  <a:srgbClr val="CC00CC"/>
                </a:solidFill>
              </a:rPr>
              <a:t> = (2,3)</a:t>
            </a:r>
            <a:r>
              <a:rPr lang="en-US" dirty="0">
                <a:solidFill>
                  <a:srgbClr val="CC00CC"/>
                </a:solidFill>
              </a:rPr>
              <a:t>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i="1" baseline="-25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=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orange)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I.e.,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1,1</a:t>
            </a:r>
            <a:r>
              <a:rPr lang="en-US" dirty="0"/>
              <a:t> is </a:t>
            </a:r>
            <a:r>
              <a:rPr lang="en-US" b="1" i="1" dirty="0">
                <a:solidFill>
                  <a:srgbClr val="3333FF"/>
                </a:solidFill>
              </a:rPr>
              <a:t>conditionally independent </a:t>
            </a:r>
            <a:r>
              <a:rPr lang="en-US" dirty="0"/>
              <a:t>of </a:t>
            </a:r>
            <a:r>
              <a:rPr lang="en-US" i="1" dirty="0">
                <a:solidFill>
                  <a:srgbClr val="CC00CC"/>
                </a:solidFill>
              </a:rPr>
              <a:t>C</a:t>
            </a:r>
            <a:r>
              <a:rPr lang="en-US" baseline="-25000" dirty="0">
                <a:solidFill>
                  <a:srgbClr val="CC00CC"/>
                </a:solidFill>
              </a:rPr>
              <a:t>1,2</a:t>
            </a:r>
            <a:r>
              <a:rPr lang="en-US" dirty="0"/>
              <a:t> </a:t>
            </a:r>
            <a:r>
              <a:rPr lang="en-US" b="1" i="1" dirty="0">
                <a:solidFill>
                  <a:srgbClr val="3333FF"/>
                </a:solidFill>
              </a:rPr>
              <a:t>given</a:t>
            </a:r>
            <a:r>
              <a:rPr lang="en-US" dirty="0"/>
              <a:t> </a:t>
            </a:r>
            <a:r>
              <a:rPr lang="en-US" i="1" dirty="0">
                <a:solidFill>
                  <a:srgbClr val="CC00CC"/>
                </a:solidFill>
              </a:rPr>
              <a:t>G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058400" y="1295400"/>
            <a:ext cx="1981200" cy="1981200"/>
            <a:chOff x="2438400" y="4648200"/>
            <a:chExt cx="1981200" cy="1981200"/>
          </a:xfrm>
        </p:grpSpPr>
        <p:sp>
          <p:nvSpPr>
            <p:cNvPr id="10" name="Rectangle 9"/>
            <p:cNvSpPr/>
            <p:nvPr/>
          </p:nvSpPr>
          <p:spPr>
            <a:xfrm>
              <a:off x="24384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10000" y="46482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242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53340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384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10000" y="6019800"/>
              <a:ext cx="609600" cy="609600"/>
            </a:xfrm>
            <a:prstGeom prst="rect">
              <a:avLst/>
            </a:prstGeom>
            <a:solidFill>
              <a:srgbClr val="000090"/>
            </a:solidFill>
            <a:ln w="57150" cmpd="sng"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0.11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0280B75-6A3F-F141-9AFA-05E114F56879}"/>
              </a:ext>
            </a:extLst>
          </p:cNvPr>
          <p:cNvSpPr/>
          <p:nvPr/>
        </p:nvSpPr>
        <p:spPr>
          <a:xfrm>
            <a:off x="10069830" y="2667000"/>
            <a:ext cx="609600" cy="6096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81C629-F83C-7C45-84F2-964C96544397}"/>
              </a:ext>
            </a:extLst>
          </p:cNvPr>
          <p:cNvSpPr/>
          <p:nvPr/>
        </p:nvSpPr>
        <p:spPr>
          <a:xfrm>
            <a:off x="10058400" y="1981200"/>
            <a:ext cx="609600" cy="609600"/>
          </a:xfrm>
          <a:prstGeom prst="rect">
            <a:avLst/>
          </a:prstGeom>
          <a:noFill/>
          <a:ln w="57150" cmpd="sng">
            <a:solidFill>
              <a:srgbClr val="FF9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21" name="Picture 73">
            <a:extLst>
              <a:ext uri="{FF2B5EF4-FFF2-40B4-BE49-F238E27FC236}">
                <a16:creationId xmlns:a16="http://schemas.microsoft.com/office/drawing/2014/main" id="{9967DC02-405F-5348-A537-9579A551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8010" y="1371600"/>
            <a:ext cx="56573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5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 model, contd.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0" y="1447800"/>
            <a:ext cx="1203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Apply the chain rule to decompose the joint probability model: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, …,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3,2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Now simplify using conditional independence: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i="1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, …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) = P(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1,1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1,2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1,3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 … P(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baseline="-25000" dirty="0">
                <a:solidFill>
                  <a:srgbClr val="CC00CC"/>
                </a:solidFill>
              </a:rPr>
              <a:t>3,3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I.e., conditional independence properties of ghostbuster physics simplify the probability model from </a:t>
            </a:r>
            <a:r>
              <a:rPr lang="en-US" sz="2400" b="1" i="1" dirty="0">
                <a:solidFill>
                  <a:srgbClr val="FF0000"/>
                </a:solidFill>
              </a:rPr>
              <a:t>exponential</a:t>
            </a:r>
            <a:r>
              <a:rPr lang="en-US" sz="2400" dirty="0"/>
              <a:t> to </a:t>
            </a:r>
            <a:r>
              <a:rPr lang="en-US" sz="2400" b="1" i="1" dirty="0">
                <a:solidFill>
                  <a:srgbClr val="FF0000"/>
                </a:solidFill>
              </a:rPr>
              <a:t>quadratic</a:t>
            </a:r>
            <a:r>
              <a:rPr lang="en-US" sz="2400" dirty="0"/>
              <a:t> in the number of squares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is called a </a:t>
            </a:r>
            <a:r>
              <a:rPr lang="en-US" sz="2400" b="1" i="1" dirty="0">
                <a:solidFill>
                  <a:srgbClr val="3333FF"/>
                </a:solidFill>
              </a:rPr>
              <a:t>Naïve Bayes</a:t>
            </a:r>
            <a:r>
              <a:rPr lang="en-US" sz="2400" b="1" i="1" dirty="0"/>
              <a:t> </a:t>
            </a:r>
            <a:r>
              <a:rPr lang="en-US" sz="2400" dirty="0"/>
              <a:t>model: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One discrete query variable (often called the </a:t>
            </a:r>
            <a:r>
              <a:rPr lang="en-US" sz="2000" b="1" i="1" dirty="0">
                <a:solidFill>
                  <a:srgbClr val="3333FF"/>
                </a:solidFill>
              </a:rPr>
              <a:t>class</a:t>
            </a:r>
            <a:r>
              <a:rPr lang="en-US" sz="2000" dirty="0"/>
              <a:t> or </a:t>
            </a:r>
            <a:r>
              <a:rPr lang="en-US" sz="2000" b="1" i="1" dirty="0">
                <a:solidFill>
                  <a:srgbClr val="3333FF"/>
                </a:solidFill>
              </a:rPr>
              <a:t>category</a:t>
            </a:r>
            <a:r>
              <a:rPr lang="en-US" sz="2000" dirty="0"/>
              <a:t> variable)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All other variables are (potentially) evidence variables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Evidence variables are all conditionally independent given the query variable</a:t>
            </a:r>
          </a:p>
          <a:p>
            <a:pPr lvl="1">
              <a:lnSpc>
                <a:spcPct val="90000"/>
              </a:lnSpc>
            </a:pPr>
            <a:endParaRPr lang="en-US" sz="20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524000"/>
            <a:ext cx="10439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i="1" dirty="0">
                <a:solidFill>
                  <a:srgbClr val="3333FF"/>
                </a:solidFill>
                <a:latin typeface="Calibri"/>
                <a:cs typeface="Calibri"/>
              </a:rPr>
              <a:t>Conditional independence</a:t>
            </a:r>
            <a:r>
              <a:rPr lang="en-US" sz="28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dirty="0">
                <a:latin typeface="Calibri"/>
                <a:cs typeface="Calibri"/>
              </a:rPr>
              <a:t> is conditionally independent of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Y</a:t>
            </a:r>
            <a:r>
              <a:rPr lang="en-US" sz="2800" dirty="0">
                <a:latin typeface="Calibri"/>
                <a:cs typeface="Calibri"/>
              </a:rPr>
              <a:t> given </a:t>
            </a:r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Z </a:t>
            </a:r>
            <a:r>
              <a:rPr lang="en-US" sz="2800" dirty="0">
                <a:latin typeface="Calibri"/>
                <a:cs typeface="Calibri"/>
              </a:rPr>
              <a:t>if and only if: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or, equivalently, if and only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y,z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z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6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8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3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Nets: Big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143000"/>
            <a:ext cx="8077664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8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solidFill>
                  <a:srgbClr val="CC0000"/>
                </a:solidFill>
                <a:latin typeface="Calibri"/>
                <a:cs typeface="Calibri"/>
              </a:rPr>
              <a:t>Bayes nets: </a:t>
            </a:r>
            <a:r>
              <a:rPr lang="en-US" sz="2800" dirty="0">
                <a:latin typeface="Calibri"/>
                <a:cs typeface="Calibri"/>
              </a:rPr>
              <a:t>a technique for describing              </a:t>
            </a:r>
            <a:r>
              <a:rPr lang="en-US" sz="2800" dirty="0">
                <a:solidFill>
                  <a:srgbClr val="3333FF"/>
                </a:solidFill>
                <a:latin typeface="Calibri"/>
                <a:cs typeface="Calibri"/>
              </a:rPr>
              <a:t>complex joint distributions</a:t>
            </a:r>
            <a:r>
              <a:rPr lang="en-US" sz="2800" dirty="0">
                <a:latin typeface="Calibri"/>
                <a:cs typeface="Calibri"/>
              </a:rPr>
              <a:t> (models) using         </a:t>
            </a:r>
            <a:r>
              <a:rPr lang="en-US" sz="2800" dirty="0">
                <a:solidFill>
                  <a:srgbClr val="00B050"/>
                </a:solidFill>
                <a:latin typeface="Calibri"/>
                <a:cs typeface="Calibri"/>
              </a:rPr>
              <a:t>simple, conditional distributions</a:t>
            </a:r>
            <a:endParaRPr lang="en-US" sz="28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subset of the general class of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graphical models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Use local causality/conditional independence: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the world is composed of many variables, 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interacting locally with a few others</a:t>
            </a:r>
          </a:p>
        </p:txBody>
      </p:sp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A7312D-C21D-D24F-B3B2-FB80BBF391E7}"/>
              </a:ext>
            </a:extLst>
          </p:cNvPr>
          <p:cNvGrpSpPr/>
          <p:nvPr/>
        </p:nvGrpSpPr>
        <p:grpSpPr>
          <a:xfrm>
            <a:off x="5867400" y="3401255"/>
            <a:ext cx="2743200" cy="1519671"/>
            <a:chOff x="3048000" y="1569011"/>
            <a:chExt cx="4645986" cy="2573771"/>
          </a:xfrm>
        </p:grpSpPr>
        <p:sp>
          <p:nvSpPr>
            <p:cNvPr id="24" name="Oval 5">
              <a:extLst>
                <a:ext uri="{FF2B5EF4-FFF2-40B4-BE49-F238E27FC236}">
                  <a16:creationId xmlns:a16="http://schemas.microsoft.com/office/drawing/2014/main" id="{03B5EBA8-D1F2-7941-BE6B-2ED4C3E68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99D5A6B4-9174-CB49-92FF-1681600B6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26" name="AutoShape 6">
              <a:extLst>
                <a:ext uri="{FF2B5EF4-FFF2-40B4-BE49-F238E27FC236}">
                  <a16:creationId xmlns:a16="http://schemas.microsoft.com/office/drawing/2014/main" id="{36D35F24-BC0A-3D42-89B8-CA9D0C6B7D02}"/>
                </a:ext>
              </a:extLst>
            </p:cNvPr>
            <p:cNvCxnSpPr>
              <a:cxnSpLocks noChangeShapeType="1"/>
              <a:stCxn id="24" idx="3"/>
              <a:endCxn id="25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Oval 4">
              <a:extLst>
                <a:ext uri="{FF2B5EF4-FFF2-40B4-BE49-F238E27FC236}">
                  <a16:creationId xmlns:a16="http://schemas.microsoft.com/office/drawing/2014/main" id="{75B4C13D-EC72-DF4F-92BC-87DE97D5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28" name="AutoShape 6">
              <a:extLst>
                <a:ext uri="{FF2B5EF4-FFF2-40B4-BE49-F238E27FC236}">
                  <a16:creationId xmlns:a16="http://schemas.microsoft.com/office/drawing/2014/main" id="{6DDAF088-F9C5-3145-AFEE-D80F30FBC1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A72D66AC-DFBF-C94C-9840-71BE57826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30" name="AutoShape 6">
              <a:extLst>
                <a:ext uri="{FF2B5EF4-FFF2-40B4-BE49-F238E27FC236}">
                  <a16:creationId xmlns:a16="http://schemas.microsoft.com/office/drawing/2014/main" id="{1C74FE6E-D92B-CD4B-97E4-8B358F1C5B53}"/>
                </a:ext>
              </a:extLst>
            </p:cNvPr>
            <p:cNvCxnSpPr>
              <a:cxnSpLocks noChangeShapeType="1"/>
              <a:stCxn id="24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DBFC11-369A-B348-BAD3-C7EAD7C64F83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AE4DA6D-3031-0F47-9316-2C0F789429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69BFDDA-6D93-124E-A6D8-EC70DC7988F4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5821D91-7DE3-C344-B684-C1A033A5DF30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35" name="AutoShape 6">
              <a:extLst>
                <a:ext uri="{FF2B5EF4-FFF2-40B4-BE49-F238E27FC236}">
                  <a16:creationId xmlns:a16="http://schemas.microsoft.com/office/drawing/2014/main" id="{1E69881B-4F36-7B4A-8B08-DBDAD8C29076}"/>
                </a:ext>
              </a:extLst>
            </p:cNvPr>
            <p:cNvCxnSpPr>
              <a:cxnSpLocks noChangeShapeType="1"/>
              <a:stCxn id="24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6">
              <a:extLst>
                <a:ext uri="{FF2B5EF4-FFF2-40B4-BE49-F238E27FC236}">
                  <a16:creationId xmlns:a16="http://schemas.microsoft.com/office/drawing/2014/main" id="{976C9E2A-FD12-134B-8486-FB57E1229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F44573-F801-AD4D-A6B5-5B18EF6088E3}"/>
              </a:ext>
            </a:extLst>
          </p:cNvPr>
          <p:cNvGrpSpPr/>
          <p:nvPr/>
        </p:nvGrpSpPr>
        <p:grpSpPr>
          <a:xfrm>
            <a:off x="9296400" y="3657600"/>
            <a:ext cx="1981200" cy="1981200"/>
            <a:chOff x="9296400" y="3657600"/>
            <a:chExt cx="1981200" cy="19812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F8F115-2E9C-A048-AD53-55D104FDB8DF}"/>
                </a:ext>
              </a:extLst>
            </p:cNvPr>
            <p:cNvGrpSpPr/>
            <p:nvPr/>
          </p:nvGrpSpPr>
          <p:grpSpPr>
            <a:xfrm>
              <a:off x="9296400" y="3657600"/>
              <a:ext cx="1981200" cy="1981200"/>
              <a:chOff x="2438400" y="4648200"/>
              <a:chExt cx="1981200" cy="19812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5BA6DDB-5C15-4C47-B0C3-3ED737392709}"/>
                  </a:ext>
                </a:extLst>
              </p:cNvPr>
              <p:cNvSpPr/>
              <p:nvPr/>
            </p:nvSpPr>
            <p:spPr>
              <a:xfrm>
                <a:off x="24384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291FCE-410D-B049-9EE9-65494D1E84F0}"/>
                  </a:ext>
                </a:extLst>
              </p:cNvPr>
              <p:cNvSpPr/>
              <p:nvPr/>
            </p:nvSpPr>
            <p:spPr>
              <a:xfrm>
                <a:off x="31242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50AA59-661E-7344-9B83-5A5CED68C27D}"/>
                  </a:ext>
                </a:extLst>
              </p:cNvPr>
              <p:cNvSpPr/>
              <p:nvPr/>
            </p:nvSpPr>
            <p:spPr>
              <a:xfrm>
                <a:off x="3810000" y="46482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7F67D09-4D5C-9248-956D-2CE380FBDFC7}"/>
                  </a:ext>
                </a:extLst>
              </p:cNvPr>
              <p:cNvSpPr/>
              <p:nvPr/>
            </p:nvSpPr>
            <p:spPr>
              <a:xfrm>
                <a:off x="24384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20AFDEA-8500-6143-9ACA-5BDEB5D3EDFB}"/>
                  </a:ext>
                </a:extLst>
              </p:cNvPr>
              <p:cNvSpPr/>
              <p:nvPr/>
            </p:nvSpPr>
            <p:spPr>
              <a:xfrm>
                <a:off x="31242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B19A99A-1394-2641-8879-4EEFA7A3301E}"/>
                  </a:ext>
                </a:extLst>
              </p:cNvPr>
              <p:cNvSpPr/>
              <p:nvPr/>
            </p:nvSpPr>
            <p:spPr>
              <a:xfrm>
                <a:off x="3810000" y="53340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C920A2-1D1A-444B-9937-4C94DBEF91AF}"/>
                  </a:ext>
                </a:extLst>
              </p:cNvPr>
              <p:cNvSpPr/>
              <p:nvPr/>
            </p:nvSpPr>
            <p:spPr>
              <a:xfrm>
                <a:off x="24384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84EA752-0108-1646-B272-CA7BBEAF6A30}"/>
                  </a:ext>
                </a:extLst>
              </p:cNvPr>
              <p:cNvSpPr/>
              <p:nvPr/>
            </p:nvSpPr>
            <p:spPr>
              <a:xfrm>
                <a:off x="31242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B7E76B3-0254-3B48-AEC5-612E2E088DEA}"/>
                  </a:ext>
                </a:extLst>
              </p:cNvPr>
              <p:cNvSpPr/>
              <p:nvPr/>
            </p:nvSpPr>
            <p:spPr>
              <a:xfrm>
                <a:off x="3810000" y="6019800"/>
                <a:ext cx="609600" cy="609600"/>
              </a:xfrm>
              <a:prstGeom prst="rect">
                <a:avLst/>
              </a:prstGeom>
              <a:solidFill>
                <a:srgbClr val="000090"/>
              </a:solidFill>
              <a:ln w="57150" cmpd="sng"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0.11</a:t>
                </a: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CFA099-B090-5C4C-BB1F-38C30EC7291E}"/>
                </a:ext>
              </a:extLst>
            </p:cNvPr>
            <p:cNvSpPr/>
            <p:nvPr/>
          </p:nvSpPr>
          <p:spPr>
            <a:xfrm>
              <a:off x="9307830" y="50292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D82365-13AF-BF43-9A65-CEEAD7B004B2}"/>
                </a:ext>
              </a:extLst>
            </p:cNvPr>
            <p:cNvSpPr/>
            <p:nvPr/>
          </p:nvSpPr>
          <p:spPr>
            <a:xfrm>
              <a:off x="9296400" y="4343400"/>
              <a:ext cx="609600" cy="609600"/>
            </a:xfrm>
            <a:prstGeom prst="rect">
              <a:avLst/>
            </a:prstGeom>
            <a:noFill/>
            <a:ln w="57150" cmpd="sng">
              <a:solidFill>
                <a:srgbClr val="FF98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49" name="Picture 73">
              <a:extLst>
                <a:ext uri="{FF2B5EF4-FFF2-40B4-BE49-F238E27FC236}">
                  <a16:creationId xmlns:a16="http://schemas.microsoft.com/office/drawing/2014/main" id="{01FC28FF-E7E7-6546-9153-706E2BA12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86010" y="3733800"/>
              <a:ext cx="565738" cy="51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3F83F75C-3729-7B4E-994E-07674E593739}"/>
              </a:ext>
            </a:extLst>
          </p:cNvPr>
          <p:cNvSpPr/>
          <p:nvPr/>
        </p:nvSpPr>
        <p:spPr>
          <a:xfrm>
            <a:off x="6629400" y="1752600"/>
            <a:ext cx="1580006" cy="76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Weather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No interactions between variables: absolute independence</a:t>
            </a: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>
                <a:solidFill>
                  <a:srgbClr val="CC00CC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>
                <a:solidFill>
                  <a:srgbClr val="CC00CC"/>
                </a:solidFill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U: I’m holding my umbrella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6893394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U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5353050" y="337661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solidFill>
                  <a:srgbClr val="CC00CC"/>
                </a:solidFill>
                <a:latin typeface="Calibri"/>
                <a:cs typeface="Calibri"/>
              </a:rPr>
              <a:t>R</a:t>
            </a:r>
            <a:endParaRPr lang="en-US" sz="2800" baseline="-250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774608" y="491219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2800" baseline="-25000">
              <a:solidFill>
                <a:srgbClr val="CC00CC"/>
              </a:solidFill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3"/>
            <a:endCxn id="9" idx="7"/>
          </p:cNvCxnSpPr>
          <p:nvPr/>
        </p:nvCxnSpPr>
        <p:spPr bwMode="auto">
          <a:xfrm flipH="1">
            <a:off x="4425016" y="4027020"/>
            <a:ext cx="1039626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  <p:cxnSp>
        <p:nvCxnSpPr>
          <p:cNvPr id="17" name="AutoShape 6">
            <a:extLst>
              <a:ext uri="{FF2B5EF4-FFF2-40B4-BE49-F238E27FC236}">
                <a16:creationId xmlns:a16="http://schemas.microsoft.com/office/drawing/2014/main" id="{8916225B-0C87-4841-8573-165DC9EA6764}"/>
              </a:ext>
            </a:extLst>
          </p:cNvPr>
          <p:cNvCxnSpPr>
            <a:cxnSpLocks noChangeShapeType="1"/>
            <a:stCxn id="8" idx="5"/>
            <a:endCxn id="19461" idx="1"/>
          </p:cNvCxnSpPr>
          <p:nvPr/>
        </p:nvCxnSpPr>
        <p:spPr bwMode="auto">
          <a:xfrm>
            <a:off x="6003458" y="4027020"/>
            <a:ext cx="1001528" cy="99676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EFF61AE-BB36-EE48-B865-166A0CF846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993362"/>
            <a:ext cx="3485614" cy="1807238"/>
          </a:xfrm>
          <a:prstGeom prst="rect">
            <a:avLst/>
          </a:prstGeom>
        </p:spPr>
      </p:pic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CBEBCF4B-DDA0-434C-931E-C7BBC7A6F920}"/>
              </a:ext>
            </a:extLst>
          </p:cNvPr>
          <p:cNvCxnSpPr>
            <a:cxnSpLocks noChangeShapeType="1"/>
            <a:stCxn id="9" idx="6"/>
            <a:endCxn id="19461" idx="2"/>
          </p:cNvCxnSpPr>
          <p:nvPr/>
        </p:nvCxnSpPr>
        <p:spPr bwMode="auto">
          <a:xfrm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E1B183C5-B812-B840-9851-31A5437311C8}"/>
              </a:ext>
            </a:extLst>
          </p:cNvPr>
          <p:cNvCxnSpPr>
            <a:cxnSpLocks noChangeShapeType="1"/>
            <a:stCxn id="19461" idx="2"/>
            <a:endCxn id="9" idx="6"/>
          </p:cNvCxnSpPr>
          <p:nvPr/>
        </p:nvCxnSpPr>
        <p:spPr bwMode="auto">
          <a:xfrm flipH="1">
            <a:off x="4536608" y="5293192"/>
            <a:ext cx="2356786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Smoke alarm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F: There is fire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S: There is smoke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A: Alarm sounds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3F1468-BAD7-194F-92F5-7E6BF518589A}"/>
              </a:ext>
            </a:extLst>
          </p:cNvPr>
          <p:cNvGrpSpPr/>
          <p:nvPr/>
        </p:nvGrpSpPr>
        <p:grpSpPr>
          <a:xfrm>
            <a:off x="3774608" y="1569011"/>
            <a:ext cx="2355382" cy="4105181"/>
            <a:chOff x="3774608" y="1569011"/>
            <a:chExt cx="2355382" cy="4105181"/>
          </a:xfrm>
        </p:grpSpPr>
        <p:sp>
          <p:nvSpPr>
            <p:cNvPr id="19461" name="Oval 5"/>
            <p:cNvSpPr>
              <a:spLocks noChangeArrowheads="1"/>
            </p:cNvSpPr>
            <p:nvPr/>
          </p:nvSpPr>
          <p:spPr bwMode="auto">
            <a:xfrm>
              <a:off x="5367990" y="1569011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F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5367990" y="3380583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S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774608" y="4912192"/>
              <a:ext cx="762000" cy="762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 i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endParaRPr lang="en-US" sz="28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0" name="AutoShape 6"/>
            <p:cNvCxnSpPr>
              <a:cxnSpLocks noChangeShapeType="1"/>
              <a:stCxn id="8" idx="3"/>
              <a:endCxn id="9" idx="7"/>
            </p:cNvCxnSpPr>
            <p:nvPr/>
          </p:nvCxnSpPr>
          <p:spPr bwMode="auto">
            <a:xfrm flipH="1">
              <a:off x="4425016" y="4030991"/>
              <a:ext cx="1054566" cy="99279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6">
              <a:extLst>
                <a:ext uri="{FF2B5EF4-FFF2-40B4-BE49-F238E27FC236}">
                  <a16:creationId xmlns:a16="http://schemas.microsoft.com/office/drawing/2014/main" id="{8916225B-0C87-4841-8573-165DC9EA6764}"/>
                </a:ext>
              </a:extLst>
            </p:cNvPr>
            <p:cNvCxnSpPr>
              <a:cxnSpLocks noChangeShapeType="1"/>
              <a:stCxn id="19461" idx="4"/>
              <a:endCxn id="8" idx="0"/>
            </p:cNvCxnSpPr>
            <p:nvPr/>
          </p:nvCxnSpPr>
          <p:spPr bwMode="auto">
            <a:xfrm>
              <a:off x="5748990" y="2331011"/>
              <a:ext cx="0" cy="104957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D169A-7884-7549-A920-A59EBC282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83808"/>
            <a:ext cx="4038600" cy="26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Insurance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30448-97D1-0B44-A81C-5B3B62A2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53160"/>
            <a:ext cx="8915400" cy="54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2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 Won’t Start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 and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Syntax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set of nodes, one per variable </a:t>
            </a:r>
            <a:r>
              <a:rPr lang="en-US" sz="2400" i="1" dirty="0">
                <a:solidFill>
                  <a:srgbClr val="990099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>
                <a:solidFill>
                  <a:srgbClr val="990099"/>
                </a:solidFill>
                <a:latin typeface="Calibri"/>
                <a:cs typeface="Calibri"/>
              </a:rPr>
              <a:t>i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node given its </a:t>
            </a:r>
            <a:r>
              <a:rPr lang="en-US" sz="2400" b="1" i="1" dirty="0">
                <a:solidFill>
                  <a:srgbClr val="3333FF"/>
                </a:solidFill>
                <a:latin typeface="Calibri"/>
                <a:cs typeface="Calibri"/>
              </a:rPr>
              <a:t>parent variables</a:t>
            </a:r>
            <a:r>
              <a:rPr lang="en-US" sz="240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in the graph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b="1" i="1" dirty="0">
                <a:solidFill>
                  <a:srgbClr val="3333FF"/>
                </a:solidFill>
                <a:latin typeface="Calibri"/>
                <a:cs typeface="Calibri"/>
              </a:rPr>
              <a:t>CPT</a:t>
            </a:r>
            <a:r>
              <a:rPr lang="en-US" sz="2000" dirty="0">
                <a:latin typeface="Calibri"/>
                <a:cs typeface="Calibri"/>
              </a:rPr>
              <a:t> (conditional probability table); each row is a distribution for child given values of its parents</a:t>
            </a: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715343"/>
              </p:ext>
            </p:extLst>
          </p:nvPr>
        </p:nvGraphicFramePr>
        <p:xfrm>
          <a:off x="6553898" y="3481138"/>
          <a:ext cx="2895600" cy="1920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583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C</a:t>
                      </a:r>
                      <a:r>
                        <a:rPr lang="en-US" sz="1400" baseline="-25000" dirty="0">
                          <a:solidFill>
                            <a:srgbClr val="CC00CC"/>
                          </a:solidFill>
                        </a:rPr>
                        <a:t>1,1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 | </a:t>
                      </a:r>
                      <a:r>
                        <a:rPr lang="en-US" sz="12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2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g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o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0.3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0.5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0.19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3333FF"/>
                          </a:solidFill>
                        </a:rPr>
                        <a:t>0.01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rgbClr val="660066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388958"/>
              </p:ext>
            </p:extLst>
          </p:nvPr>
        </p:nvGraphicFramePr>
        <p:xfrm>
          <a:off x="9285668" y="1469666"/>
          <a:ext cx="2590800" cy="914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1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640"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P(</a:t>
                      </a:r>
                      <a:r>
                        <a:rPr lang="en-US" sz="1400" i="1" dirty="0">
                          <a:solidFill>
                            <a:srgbClr val="CC00CC"/>
                          </a:solidFill>
                        </a:rPr>
                        <a:t>G</a:t>
                      </a:r>
                      <a:r>
                        <a:rPr lang="en-US" sz="1400" dirty="0">
                          <a:solidFill>
                            <a:srgbClr val="CC00CC"/>
                          </a:solidFill>
                        </a:rPr>
                        <a:t>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(1,1)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(1,2)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(1,3)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0.11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660066"/>
                          </a:solidFill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0" name="Group 39">
            <a:extLst>
              <a:ext uri="{FF2B5EF4-FFF2-40B4-BE49-F238E27FC236}">
                <a16:creationId xmlns:a16="http://schemas.microsoft.com/office/drawing/2014/main" id="{16059083-A893-1645-8844-0714882BADC5}"/>
              </a:ext>
            </a:extLst>
          </p:cNvPr>
          <p:cNvGrpSpPr/>
          <p:nvPr/>
        </p:nvGrpSpPr>
        <p:grpSpPr>
          <a:xfrm>
            <a:off x="7046532" y="1749510"/>
            <a:ext cx="2743200" cy="1519671"/>
            <a:chOff x="3048000" y="1569011"/>
            <a:chExt cx="4645986" cy="2573771"/>
          </a:xfrm>
        </p:grpSpPr>
        <p:sp>
          <p:nvSpPr>
            <p:cNvPr id="41" name="Oval 5">
              <a:extLst>
                <a:ext uri="{FF2B5EF4-FFF2-40B4-BE49-F238E27FC236}">
                  <a16:creationId xmlns:a16="http://schemas.microsoft.com/office/drawing/2014/main" id="{42C240BA-20D3-EE46-B0FC-A605AC725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569011"/>
              <a:ext cx="117699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G</a:t>
              </a:r>
              <a:endParaRPr lang="en-US" sz="2000" baseline="-25000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Oval 4">
              <a:extLst>
                <a:ext uri="{FF2B5EF4-FFF2-40B4-BE49-F238E27FC236}">
                  <a16:creationId xmlns:a16="http://schemas.microsoft.com/office/drawing/2014/main" id="{E5389041-8D2F-344A-8BA0-69223A018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1,1</a:t>
              </a:r>
            </a:p>
          </p:txBody>
        </p:sp>
        <p:cxnSp>
          <p:nvCxnSpPr>
            <p:cNvPr id="43" name="AutoShape 6">
              <a:extLst>
                <a:ext uri="{FF2B5EF4-FFF2-40B4-BE49-F238E27FC236}">
                  <a16:creationId xmlns:a16="http://schemas.microsoft.com/office/drawing/2014/main" id="{AFA7EDC0-A78D-DF47-B567-9CAA49748FE2}"/>
                </a:ext>
              </a:extLst>
            </p:cNvPr>
            <p:cNvCxnSpPr>
              <a:cxnSpLocks noChangeShapeType="1"/>
              <a:stCxn id="41" idx="3"/>
              <a:endCxn id="42" idx="7"/>
            </p:cNvCxnSpPr>
            <p:nvPr/>
          </p:nvCxnSpPr>
          <p:spPr bwMode="auto">
            <a:xfrm flipH="1">
              <a:off x="3698408" y="2219419"/>
              <a:ext cx="1426958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Oval 4">
              <a:extLst>
                <a:ext uri="{FF2B5EF4-FFF2-40B4-BE49-F238E27FC236}">
                  <a16:creationId xmlns:a16="http://schemas.microsoft.com/office/drawing/2014/main" id="{EA142DFE-27A2-914B-AE11-B8D6B80A0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324" y="3380782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1,2</a:t>
              </a:r>
            </a:p>
          </p:txBody>
        </p:sp>
        <p:cxnSp>
          <p:nvCxnSpPr>
            <p:cNvPr id="45" name="AutoShape 6">
              <a:extLst>
                <a:ext uri="{FF2B5EF4-FFF2-40B4-BE49-F238E27FC236}">
                  <a16:creationId xmlns:a16="http://schemas.microsoft.com/office/drawing/2014/main" id="{798C96E3-409B-2D44-9B9F-61A58878C0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96689" y="2308453"/>
              <a:ext cx="637311" cy="11205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Oval 4">
              <a:extLst>
                <a:ext uri="{FF2B5EF4-FFF2-40B4-BE49-F238E27FC236}">
                  <a16:creationId xmlns:a16="http://schemas.microsoft.com/office/drawing/2014/main" id="{5EC924B5-77C1-9246-AEB3-5FF71C41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1986" y="3380677"/>
              <a:ext cx="762000" cy="762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latin typeface="Calibri"/>
                  <a:cs typeface="Calibri"/>
                </a:rPr>
                <a:t>C</a:t>
              </a:r>
              <a:r>
                <a:rPr lang="en-US" sz="2000" baseline="-25000" dirty="0">
                  <a:solidFill>
                    <a:srgbClr val="CC00CC"/>
                  </a:solidFill>
                  <a:latin typeface="Calibri"/>
                  <a:cs typeface="Calibri"/>
                </a:rPr>
                <a:t>3,3</a:t>
              </a:r>
            </a:p>
          </p:txBody>
        </p:sp>
        <p:cxnSp>
          <p:nvCxnSpPr>
            <p:cNvPr id="47" name="AutoShape 6">
              <a:extLst>
                <a:ext uri="{FF2B5EF4-FFF2-40B4-BE49-F238E27FC236}">
                  <a16:creationId xmlns:a16="http://schemas.microsoft.com/office/drawing/2014/main" id="{460CB444-1C51-3D41-95FE-EE4EB244B047}"/>
                </a:ext>
              </a:extLst>
            </p:cNvPr>
            <p:cNvCxnSpPr>
              <a:cxnSpLocks noChangeShapeType="1"/>
              <a:stCxn id="41" idx="5"/>
            </p:cNvCxnSpPr>
            <p:nvPr/>
          </p:nvCxnSpPr>
          <p:spPr bwMode="auto">
            <a:xfrm>
              <a:off x="5957624" y="2219419"/>
              <a:ext cx="1056886" cy="1272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F006905-EE32-B24A-BED0-2A425A50144C}"/>
                </a:ext>
              </a:extLst>
            </p:cNvPr>
            <p:cNvSpPr/>
            <p:nvPr/>
          </p:nvSpPr>
          <p:spPr>
            <a:xfrm>
              <a:off x="540956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8ABEBC-5C45-7F4E-9517-926A6F29A4C8}"/>
                </a:ext>
              </a:extLst>
            </p:cNvPr>
            <p:cNvSpPr/>
            <p:nvPr/>
          </p:nvSpPr>
          <p:spPr>
            <a:xfrm>
              <a:off x="5693426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F42ADB9-0633-3149-BF9C-8B66DF97A680}"/>
                </a:ext>
              </a:extLst>
            </p:cNvPr>
            <p:cNvSpPr/>
            <p:nvPr/>
          </p:nvSpPr>
          <p:spPr>
            <a:xfrm>
              <a:off x="5963617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A33A290-8AA6-C040-88EF-F950C5486A71}"/>
                </a:ext>
              </a:extLst>
            </p:cNvPr>
            <p:cNvSpPr/>
            <p:nvPr/>
          </p:nvSpPr>
          <p:spPr>
            <a:xfrm>
              <a:off x="6244601" y="3672460"/>
              <a:ext cx="99210" cy="9921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CC00CC"/>
                </a:solidFill>
              </a:endParaRPr>
            </a:p>
          </p:txBody>
        </p:sp>
        <p:cxnSp>
          <p:nvCxnSpPr>
            <p:cNvPr id="52" name="AutoShape 6">
              <a:extLst>
                <a:ext uri="{FF2B5EF4-FFF2-40B4-BE49-F238E27FC236}">
                  <a16:creationId xmlns:a16="http://schemas.microsoft.com/office/drawing/2014/main" id="{94B9F46B-8C70-0243-BFA6-662ED0ABF489}"/>
                </a:ext>
              </a:extLst>
            </p:cNvPr>
            <p:cNvCxnSpPr>
              <a:cxnSpLocks noChangeShapeType="1"/>
              <a:stCxn id="41" idx="4"/>
            </p:cNvCxnSpPr>
            <p:nvPr/>
          </p:nvCxnSpPr>
          <p:spPr bwMode="auto">
            <a:xfrm flipH="1">
              <a:off x="5508777" y="2331011"/>
              <a:ext cx="32718" cy="27940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AutoShape 6">
              <a:extLst>
                <a:ext uri="{FF2B5EF4-FFF2-40B4-BE49-F238E27FC236}">
                  <a16:creationId xmlns:a16="http://schemas.microsoft.com/office/drawing/2014/main" id="{FA54DB52-DCDD-AC46-8A77-1A6ADD9FB25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6273" y="2308453"/>
              <a:ext cx="56929" cy="3019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8094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Write the product rule both ways:</a:t>
            </a: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sz="2000" dirty="0"/>
              <a:t>	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 | 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= 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a, b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) =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 | 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 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 left and right expressions,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Describes an “update” step from prior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/>
              <a:t>to posterior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 </a:t>
            </a:r>
            <a:r>
              <a:rPr lang="en-US" sz="2000" dirty="0">
                <a:solidFill>
                  <a:srgbClr val="BD00B0"/>
                </a:solidFill>
              </a:rPr>
              <a:t>|</a:t>
            </a:r>
            <a:r>
              <a:rPr lang="en-US" sz="2000" i="1" dirty="0">
                <a:solidFill>
                  <a:srgbClr val="BD00B0"/>
                </a:solidFill>
              </a:rPr>
              <a:t> b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9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1" y="3200400"/>
            <a:ext cx="3877325" cy="954107"/>
            <a:chOff x="9296400" y="1219200"/>
            <a:chExt cx="33063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1458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a | b</a:t>
              </a:r>
              <a:r>
                <a:rPr lang="en-US" sz="2800" b="1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44200" y="1219200"/>
              <a:ext cx="18585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b </a:t>
              </a:r>
              <a:r>
                <a:rPr lang="en-US" sz="2800" b="1" u="sng" dirty="0">
                  <a:solidFill>
                    <a:srgbClr val="BD00B0"/>
                  </a:solidFill>
                </a:rPr>
                <a:t>|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b="1" dirty="0">
                  <a:solidFill>
                    <a:srgbClr val="BD00B0"/>
                  </a:solidFill>
                </a:rPr>
                <a:t>       </a:t>
              </a:r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b</a:t>
              </a:r>
              <a:r>
                <a:rPr lang="en-US" sz="2800" b="1" dirty="0">
                  <a:solidFill>
                    <a:srgbClr val="BD00B0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85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829A15-1E13-E146-990C-BE60265A3BCE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5" name="Oval 4"/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11" name="Straight Arrow Connector 10"/>
            <p:cNvCxnSpPr>
              <a:cxnSpLocks/>
              <a:stCxn id="5" idx="4"/>
              <a:endCxn id="7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  <a:stCxn id="6" idx="4"/>
              <a:endCxn id="7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  <a:stCxn id="7" idx="3"/>
              <a:endCxn id="8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  <a:stCxn id="7" idx="5"/>
              <a:endCxn id="9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337940"/>
              </p:ext>
            </p:extLst>
          </p:nvPr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56511"/>
              </p:ext>
            </p:extLst>
          </p:nvPr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34915"/>
              </p:ext>
            </p:extLst>
          </p:nvPr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55022"/>
              </p:ext>
            </p:extLst>
          </p:nvPr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50741"/>
              </p:ext>
            </p:extLst>
          </p:nvPr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839200" y="4114800"/>
            <a:ext cx="32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</a:t>
            </a:r>
            <a:r>
              <a:rPr lang="en-US" b="1" i="1" dirty="0">
                <a:solidFill>
                  <a:srgbClr val="3333FF"/>
                </a:solidFill>
              </a:rPr>
              <a:t>free parameters </a:t>
            </a:r>
            <a:r>
              <a:rPr lang="en-US" dirty="0"/>
              <a:t>in each CPT:</a:t>
            </a:r>
          </a:p>
          <a:p>
            <a:endParaRPr lang="en-US" dirty="0"/>
          </a:p>
          <a:p>
            <a:r>
              <a:rPr lang="en-US" dirty="0"/>
              <a:t>Parent range sizes </a:t>
            </a:r>
            <a:r>
              <a:rPr lang="en-US" dirty="0">
                <a:solidFill>
                  <a:srgbClr val="CC00CC"/>
                </a:solidFill>
              </a:rPr>
              <a:t>d</a:t>
            </a:r>
            <a:r>
              <a:rPr lang="en-US" sz="2000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,…,d</a:t>
            </a:r>
            <a:r>
              <a:rPr lang="en-US" sz="2000" baseline="-25000" dirty="0">
                <a:solidFill>
                  <a:srgbClr val="CC00CC"/>
                </a:solidFill>
              </a:rPr>
              <a:t>k</a:t>
            </a:r>
          </a:p>
          <a:p>
            <a:endParaRPr lang="en-US" dirty="0"/>
          </a:p>
          <a:p>
            <a:r>
              <a:rPr lang="en-US" dirty="0"/>
              <a:t>Child range size </a:t>
            </a:r>
            <a:r>
              <a:rPr lang="en-US" dirty="0">
                <a:solidFill>
                  <a:srgbClr val="CC00CC"/>
                </a:solidFill>
              </a:rPr>
              <a:t>d </a:t>
            </a:r>
          </a:p>
          <a:p>
            <a:r>
              <a:rPr lang="en-US" dirty="0">
                <a:solidFill>
                  <a:srgbClr val="000000"/>
                </a:solidFill>
              </a:rPr>
              <a:t>Each table row must sum to 1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CC00CC"/>
                </a:solidFill>
              </a:rPr>
              <a:t>(d-1) </a:t>
            </a:r>
            <a:r>
              <a:rPr lang="en-US" sz="2400" dirty="0" err="1">
                <a:solidFill>
                  <a:srgbClr val="CC00CC"/>
                </a:solidFill>
              </a:rPr>
              <a:t>Π</a:t>
            </a:r>
            <a:r>
              <a:rPr lang="en-US" sz="2800" baseline="-25000" dirty="0" err="1">
                <a:solidFill>
                  <a:srgbClr val="CC00CC"/>
                </a:solidFill>
              </a:rPr>
              <a:t>i</a:t>
            </a:r>
            <a:r>
              <a:rPr lang="en-US" sz="2400" dirty="0">
                <a:solidFill>
                  <a:srgbClr val="CC00CC"/>
                </a:solidFill>
              </a:rPr>
              <a:t> d</a:t>
            </a:r>
            <a:r>
              <a:rPr lang="en-US" sz="2800" baseline="-25000" dirty="0">
                <a:solidFill>
                  <a:srgbClr val="CC00CC"/>
                </a:solidFill>
              </a:rPr>
              <a:t>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098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7400" y="11430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91200" y="33528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59436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164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  <p:bldP spid="30" grpId="0"/>
      <p:bldP spid="31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formula for sparse BNs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</a:t>
            </a:r>
          </a:p>
          <a:p>
            <a:pPr lvl="1"/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Maximum range size is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</a:p>
          <a:p>
            <a:pPr lvl="1"/>
            <a:r>
              <a:rPr lang="en-US" dirty="0"/>
              <a:t>Maximum number of parents is </a:t>
            </a:r>
            <a:r>
              <a:rPr lang="en-US" i="1" dirty="0">
                <a:solidFill>
                  <a:srgbClr val="CC00CC"/>
                </a:solidFill>
              </a:rPr>
              <a:t>k</a:t>
            </a:r>
          </a:p>
          <a:p>
            <a:r>
              <a:rPr lang="en-US" dirty="0"/>
              <a:t>Full joint distribution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r>
              <a:rPr lang="en-US" dirty="0"/>
              <a:t>Bayes net has size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>
                <a:solidFill>
                  <a:srgbClr val="CC00CC"/>
                </a:solidFill>
              </a:rPr>
              <a:t>n </a:t>
            </a:r>
            <a:r>
              <a:rPr lang="en-US" sz="4400" i="1" baseline="18000" dirty="0">
                <a:solidFill>
                  <a:srgbClr val="CC00CC"/>
                </a:solidFill>
              </a:rPr>
              <a:t>.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dirty="0"/>
              <a:t>Linear scaling with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as long as causal structure is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52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 net global semantics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Bayes nets encode joint distributions as product of conditional distributions on each variable:</a:t>
            </a:r>
          </a:p>
          <a:p>
            <a:pPr marL="1371531" lvl="3" indent="0">
              <a:lnSpc>
                <a:spcPct val="80000"/>
              </a:lnSpc>
              <a:buNone/>
            </a:pP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6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6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))</a:t>
            </a:r>
            <a:endParaRPr lang="en-US" sz="3200" dirty="0"/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14400" y="19812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10400" y="19050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248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818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91400" y="3581400"/>
            <a:ext cx="6096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81000" y="5715000"/>
            <a:ext cx="5334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00200" y="5715000"/>
            <a:ext cx="609600" cy="3810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4008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620000" y="5791200"/>
            <a:ext cx="533400" cy="304800"/>
          </a:xfrm>
          <a:prstGeom prst="rect">
            <a:avLst/>
          </a:prstGeom>
          <a:solidFill>
            <a:srgbClr val="FF91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14400" y="160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10400" y="152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91400" y="28194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00200" y="53340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620000" y="5410200"/>
            <a:ext cx="6096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26303"/>
              </p:ext>
            </p:extLst>
          </p:nvPr>
        </p:nvGraphicFramePr>
        <p:xfrm>
          <a:off x="914400" y="12954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4800" y="1143000"/>
            <a:ext cx="2870200" cy="5841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P(</a:t>
            </a:r>
            <a:r>
              <a:rPr lang="en-US" sz="2400" dirty="0" err="1">
                <a:solidFill>
                  <a:srgbClr val="CC00CC"/>
                </a:solidFill>
              </a:rPr>
              <a:t>b,</a:t>
            </a:r>
            <a:r>
              <a:rPr lang="en-US" sz="2400" dirty="0" err="1">
                <a:solidFill>
                  <a:srgbClr val="CC00CC"/>
                </a:solidFill>
                <a:sym typeface="Symbol"/>
              </a:rPr>
              <a:t>e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 a,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j, m) 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92300"/>
              </p:ext>
            </p:extLst>
          </p:nvPr>
        </p:nvGraphicFramePr>
        <p:xfrm>
          <a:off x="6324600" y="2438400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60187"/>
              </p:ext>
            </p:extLst>
          </p:nvPr>
        </p:nvGraphicFramePr>
        <p:xfrm>
          <a:off x="381000" y="50292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12882"/>
              </p:ext>
            </p:extLst>
          </p:nvPr>
        </p:nvGraphicFramePr>
        <p:xfrm>
          <a:off x="64008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16407"/>
              </p:ext>
            </p:extLst>
          </p:nvPr>
        </p:nvGraphicFramePr>
        <p:xfrm>
          <a:off x="6400800" y="5029200"/>
          <a:ext cx="1828800" cy="163109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  <a:p>
                      <a:pPr algn="ctr"/>
                      <a:endParaRPr lang="en-US" sz="1400" b="0" dirty="0">
                        <a:solidFill>
                          <a:srgbClr val="3333FF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8001000" y="1676400"/>
            <a:ext cx="609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000" dirty="0">
                <a:solidFill>
                  <a:srgbClr val="CC00CC"/>
                </a:solidFill>
              </a:rPr>
              <a:t>P(b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8534400" y="1676400"/>
            <a:ext cx="838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9220200" y="1676400"/>
            <a:ext cx="12192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 err="1">
                <a:solidFill>
                  <a:srgbClr val="CC00CC"/>
                </a:solidFill>
              </a:rPr>
              <a:t>a|b</a:t>
            </a:r>
            <a:r>
              <a:rPr lang="en-US" sz="2000" dirty="0">
                <a:solidFill>
                  <a:srgbClr val="CC00CC"/>
                </a:solidFill>
              </a:rPr>
              <a:t>,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e)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10287000" y="1676400"/>
            <a:ext cx="9906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j|a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11125200" y="1676400"/>
            <a:ext cx="11430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C00CC"/>
                </a:solidFill>
              </a:rPr>
              <a:t>P(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2000" dirty="0" err="1">
                <a:solidFill>
                  <a:srgbClr val="CC00CC"/>
                </a:solidFill>
                <a:sym typeface="Symbol"/>
              </a:rPr>
              <a:t>m|a</a:t>
            </a:r>
            <a:r>
              <a:rPr lang="en-US" sz="2000" dirty="0">
                <a:solidFill>
                  <a:srgbClr val="CC00CC"/>
                </a:solidFill>
                <a:sym typeface="Symbol"/>
              </a:rPr>
              <a:t>) 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8839200" y="2286000"/>
            <a:ext cx="3352800" cy="58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>
                <a:sym typeface="Symbol"/>
              </a:rPr>
              <a:t>=.001x.998x.94x.1x.3=.000028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383A89-DE4A-6840-940C-79FBFC57B0B7}"/>
              </a:ext>
            </a:extLst>
          </p:cNvPr>
          <p:cNvGrpSpPr/>
          <p:nvPr/>
        </p:nvGrpSpPr>
        <p:grpSpPr>
          <a:xfrm>
            <a:off x="2311163" y="1524000"/>
            <a:ext cx="3835874" cy="3825875"/>
            <a:chOff x="2311163" y="1524000"/>
            <a:chExt cx="3835874" cy="382587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F4861F-71DD-314E-AA05-29F892B41F4F}"/>
                </a:ext>
              </a:extLst>
            </p:cNvPr>
            <p:cNvSpPr/>
            <p:nvPr/>
          </p:nvSpPr>
          <p:spPr>
            <a:xfrm>
              <a:off x="2311163" y="1524000"/>
              <a:ext cx="17274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B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urglary</a:t>
              </a:r>
              <a:endParaRPr lang="en-US" b="1" dirty="0">
                <a:solidFill>
                  <a:srgbClr val="CC00CC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DBF25-641E-0644-A08E-5622A32F7521}"/>
                </a:ext>
              </a:extLst>
            </p:cNvPr>
            <p:cNvSpPr/>
            <p:nvPr/>
          </p:nvSpPr>
          <p:spPr>
            <a:xfrm>
              <a:off x="4343400" y="1524000"/>
              <a:ext cx="1803637" cy="76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E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arthquake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8062FBA-BE4A-0343-83C4-00BAB5A00042}"/>
                </a:ext>
              </a:extLst>
            </p:cNvPr>
            <p:cNvSpPr/>
            <p:nvPr/>
          </p:nvSpPr>
          <p:spPr>
            <a:xfrm>
              <a:off x="3642612" y="2971800"/>
              <a:ext cx="1143000" cy="990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A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larm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E4D54B-08BC-8241-8487-95CAC822BEDE}"/>
                </a:ext>
              </a:extLst>
            </p:cNvPr>
            <p:cNvSpPr/>
            <p:nvPr/>
          </p:nvSpPr>
          <p:spPr>
            <a:xfrm>
              <a:off x="2346841" y="4435475"/>
              <a:ext cx="1066800" cy="89852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J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ohn calls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782525-7A9B-AA41-9F25-AFEC30DA31A8}"/>
                </a:ext>
              </a:extLst>
            </p:cNvPr>
            <p:cNvSpPr/>
            <p:nvPr/>
          </p:nvSpPr>
          <p:spPr>
            <a:xfrm>
              <a:off x="5021706" y="4435475"/>
              <a:ext cx="1066800" cy="914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rgbClr val="CC00CC"/>
                  </a:solidFill>
                  <a:latin typeface="Calibri"/>
                  <a:cs typeface="Calibri"/>
                </a:rPr>
                <a:t>M</a:t>
              </a:r>
              <a:r>
                <a:rPr lang="en-US" dirty="0">
                  <a:solidFill>
                    <a:srgbClr val="CC00CC"/>
                  </a:solidFill>
                  <a:latin typeface="Calibri"/>
                  <a:cs typeface="Calibri"/>
                </a:rPr>
                <a:t>ary calls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003D91B-046C-7C42-9042-8341274CF1C8}"/>
                </a:ext>
              </a:extLst>
            </p:cNvPr>
            <p:cNvCxnSpPr>
              <a:cxnSpLocks/>
              <a:stCxn id="40" idx="4"/>
              <a:endCxn id="42" idx="1"/>
            </p:cNvCxnSpPr>
            <p:nvPr/>
          </p:nvCxnSpPr>
          <p:spPr>
            <a:xfrm>
              <a:off x="3174882" y="2286000"/>
              <a:ext cx="635118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6B70ABA-B77C-B544-B0EB-97C33E2EB9F7}"/>
                </a:ext>
              </a:extLst>
            </p:cNvPr>
            <p:cNvCxnSpPr>
              <a:cxnSpLocks/>
              <a:stCxn id="41" idx="4"/>
              <a:endCxn id="42" idx="7"/>
            </p:cNvCxnSpPr>
            <p:nvPr/>
          </p:nvCxnSpPr>
          <p:spPr>
            <a:xfrm flipH="1">
              <a:off x="4618224" y="2286000"/>
              <a:ext cx="626995" cy="8308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256348F-5CE6-994A-8EF2-A859B8ACCF9C}"/>
                </a:ext>
              </a:extLst>
            </p:cNvPr>
            <p:cNvCxnSpPr>
              <a:cxnSpLocks/>
              <a:stCxn id="42" idx="3"/>
              <a:endCxn id="43" idx="7"/>
            </p:cNvCxnSpPr>
            <p:nvPr/>
          </p:nvCxnSpPr>
          <p:spPr>
            <a:xfrm flipH="1">
              <a:off x="3257412" y="3817330"/>
              <a:ext cx="552588" cy="749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7E100CA-41A9-E04B-A247-B2A39F9F9B78}"/>
                </a:ext>
              </a:extLst>
            </p:cNvPr>
            <p:cNvCxnSpPr>
              <a:cxnSpLocks/>
              <a:stCxn id="42" idx="5"/>
              <a:endCxn id="44" idx="1"/>
            </p:cNvCxnSpPr>
            <p:nvPr/>
          </p:nvCxnSpPr>
          <p:spPr>
            <a:xfrm>
              <a:off x="4618224" y="3817330"/>
              <a:ext cx="559711" cy="75205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291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33295"/>
            <a:ext cx="79248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 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582400" cy="4800600"/>
          </a:xfrm>
        </p:spPr>
        <p:txBody>
          <a:bodyPr/>
          <a:lstStyle/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Compare the Bayes net global semantics</a:t>
            </a:r>
            <a:endParaRPr lang="en-US" sz="2800" i="1" dirty="0">
              <a:solidFill>
                <a:srgbClr val="CC00CC"/>
              </a:solidFill>
              <a:sym typeface="Symbol"/>
            </a:endParaRPr>
          </a:p>
          <a:p>
            <a:pPr marL="0" lvl="3" indent="0">
              <a:lnSpc>
                <a:spcPct val="80000"/>
              </a:lnSpc>
              <a:buClr>
                <a:schemeClr val="accent2"/>
              </a:buClr>
              <a:buNone/>
            </a:pPr>
            <a:r>
              <a:rPr lang="en-US" sz="2800" i="1" dirty="0">
                <a:solidFill>
                  <a:srgbClr val="CC00CC"/>
                </a:solidFill>
                <a:sym typeface="Symbol"/>
              </a:rPr>
              <a:t>                  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with the chain rule identity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              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 =  </a:t>
            </a:r>
            <a:r>
              <a:rPr lang="en-US" sz="28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>
              <a:sym typeface="Symbol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endParaRPr lang="en-US" sz="2800" u="sng" dirty="0">
              <a:latin typeface="Calibri"/>
              <a:cs typeface="Calibri"/>
              <a:sym typeface="Symbol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Assume (without loss of generality) that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,..,X</a:t>
            </a:r>
            <a:r>
              <a:rPr lang="en-US" sz="2800" i="1" baseline="-25000" dirty="0">
                <a:solidFill>
                  <a:srgbClr val="CC00CC"/>
                </a:solidFill>
                <a:sym typeface="Symbol"/>
              </a:rPr>
              <a:t>n</a:t>
            </a: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 sorted in topological order according to the graph (i.e., parents before children), so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b="1" dirty="0">
                <a:solidFill>
                  <a:srgbClr val="CC00CC"/>
                </a:solidFill>
                <a:sym typeface="Symbol" pitchFamily="2" charset="2"/>
              </a:rPr>
              <a:t>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endParaRPr lang="en-US" sz="2400" dirty="0">
              <a:solidFill>
                <a:srgbClr val="000090"/>
              </a:solidFill>
              <a:latin typeface="Calibri"/>
              <a:cs typeface="Calibri"/>
            </a:endParaRPr>
          </a:p>
          <a:p>
            <a:pPr marL="342882" lvl="3" indent="-342882">
              <a:lnSpc>
                <a:spcPct val="80000"/>
              </a:lnSpc>
              <a:buClr>
                <a:schemeClr val="accent2"/>
              </a:buClr>
            </a:pPr>
            <a:r>
              <a:rPr lang="en-US" sz="2400" dirty="0">
                <a:solidFill>
                  <a:srgbClr val="000090"/>
                </a:solidFill>
                <a:latin typeface="Calibri"/>
                <a:cs typeface="Calibri"/>
              </a:rPr>
              <a:t>So the Bayes net asserts conditional independences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i-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Parents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))</a:t>
            </a:r>
          </a:p>
          <a:p>
            <a:pPr marL="800060" lvl="4" indent="-342882">
              <a:lnSpc>
                <a:spcPct val="80000"/>
              </a:lnSpc>
            </a:pPr>
            <a:r>
              <a:rPr lang="en-US" dirty="0"/>
              <a:t>To ensure these are valid, choose parents for node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that “shield” it from other predecessors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  <a:p>
            <a:r>
              <a:rPr lang="en-US" dirty="0"/>
              <a:t>Alarm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1981200"/>
            <a:ext cx="1524000" cy="76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urglary</a:t>
            </a:r>
            <a:endParaRPr lang="en-US" b="1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00800" y="1981200"/>
            <a:ext cx="1905000" cy="838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E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3048000"/>
            <a:ext cx="1143000" cy="9906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7" idx="5"/>
            <a:endCxn id="9" idx="1"/>
          </p:cNvCxnSpPr>
          <p:nvPr/>
        </p:nvCxnSpPr>
        <p:spPr>
          <a:xfrm>
            <a:off x="4806015" y="2631608"/>
            <a:ext cx="542973" cy="56146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7"/>
          </p:cNvCxnSpPr>
          <p:nvPr/>
        </p:nvCxnSpPr>
        <p:spPr>
          <a:xfrm flipH="1">
            <a:off x="6157212" y="2696648"/>
            <a:ext cx="522569" cy="496422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2362200"/>
            <a:ext cx="1371600" cy="381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86400" y="1905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7000" y="2819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0" y="27432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40512"/>
              </p:ext>
            </p:extLst>
          </p:nvPr>
        </p:nvGraphicFramePr>
        <p:xfrm>
          <a:off x="2438400" y="10668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1679"/>
              </p:ext>
            </p:extLst>
          </p:nvPr>
        </p:nvGraphicFramePr>
        <p:xfrm>
          <a:off x="6781800" y="3429212"/>
          <a:ext cx="2286000" cy="220958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90411"/>
              </p:ext>
            </p:extLst>
          </p:nvPr>
        </p:nvGraphicFramePr>
        <p:xfrm>
          <a:off x="8382000" y="12192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C00CC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FF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8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Burglary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2794000" cy="4729164"/>
          </a:xfrm>
        </p:spPr>
        <p:txBody>
          <a:bodyPr/>
          <a:lstStyle/>
          <a:p>
            <a:r>
              <a:rPr lang="en-US" dirty="0"/>
              <a:t>Alarm</a:t>
            </a:r>
          </a:p>
          <a:p>
            <a:r>
              <a:rPr lang="en-US" dirty="0"/>
              <a:t>Burglary</a:t>
            </a:r>
          </a:p>
          <a:p>
            <a:r>
              <a:rPr lang="en-US" dirty="0"/>
              <a:t>Earthquake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505200" y="3276600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6553200" y="3276600"/>
            <a:ext cx="19050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E</a:t>
            </a:r>
            <a:r>
              <a:rPr lang="en-US" dirty="0">
                <a:latin typeface="Calibri"/>
                <a:cs typeface="Calibri"/>
              </a:rPr>
              <a:t>arthquake</a:t>
            </a:r>
          </a:p>
        </p:txBody>
      </p:sp>
      <p:sp>
        <p:nvSpPr>
          <p:cNvPr id="9" name="Oval 8"/>
          <p:cNvSpPr/>
          <p:nvPr/>
        </p:nvSpPr>
        <p:spPr>
          <a:xfrm>
            <a:off x="4953000" y="1371600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cxnSp>
        <p:nvCxnSpPr>
          <p:cNvPr id="10" name="Straight Arrow Connector 9"/>
          <p:cNvCxnSpPr>
            <a:stCxn id="9" idx="3"/>
            <a:endCxn id="7" idx="0"/>
          </p:cNvCxnSpPr>
          <p:nvPr/>
        </p:nvCxnSpPr>
        <p:spPr>
          <a:xfrm flipH="1">
            <a:off x="4267200" y="2217130"/>
            <a:ext cx="853188" cy="105947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5"/>
            <a:endCxn id="8" idx="1"/>
          </p:cNvCxnSpPr>
          <p:nvPr/>
        </p:nvCxnSpPr>
        <p:spPr>
          <a:xfrm>
            <a:off x="5928612" y="2217130"/>
            <a:ext cx="903569" cy="1182222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8" idx="2"/>
          </p:cNvCxnSpPr>
          <p:nvPr/>
        </p:nvCxnSpPr>
        <p:spPr>
          <a:xfrm>
            <a:off x="5029200" y="3657600"/>
            <a:ext cx="1524000" cy="38100"/>
          </a:xfrm>
          <a:prstGeom prst="straightConnector1">
            <a:avLst/>
          </a:prstGeom>
          <a:ln w="28575" cmpd="sng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22860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4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7200" y="2209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581400" y="1143000"/>
          <a:ext cx="1219200" cy="101123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07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79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8610600" y="3048000"/>
          <a:ext cx="2286000" cy="227065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P(E|A,B)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 gridSpan="2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true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00" y="3352800"/>
          <a:ext cx="1828800" cy="161578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0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877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false</a:t>
                      </a: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  <a:p>
                      <a:pPr algn="ctr"/>
                      <a:endParaRPr lang="en-US" sz="14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209800" y="39624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53600" y="3733800"/>
            <a:ext cx="404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11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/>
      <p:bldP spid="15" grpId="1"/>
      <p:bldP spid="16" grpId="0"/>
      <p:bldP spid="16" grpId="1"/>
      <p:bldP spid="17" grpId="0"/>
      <p:bldP spid="17" grpId="1"/>
      <p:bldP spid="29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1193799"/>
          </a:xfrm>
        </p:spPr>
        <p:txBody>
          <a:bodyPr/>
          <a:lstStyle/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its non-descendants given its parents</a:t>
            </a:r>
          </a:p>
          <a:p>
            <a:r>
              <a:rPr lang="en-US" sz="2400" dirty="0"/>
              <a:t>Conditional independence semantics &lt;=&gt; global semantics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 descr="nondescendant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59" y="2451100"/>
            <a:ext cx="475384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8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1117599"/>
          </a:xfrm>
        </p:spPr>
        <p:txBody>
          <a:bodyPr/>
          <a:lstStyle/>
          <a:p>
            <a:r>
              <a:rPr lang="en-US" sz="2400" dirty="0"/>
              <a:t>A variable’s Markov blanket consists of parents, children, children’s other parents</a:t>
            </a:r>
          </a:p>
          <a:p>
            <a:r>
              <a:rPr lang="en-US" sz="2400" b="1" i="1" dirty="0">
                <a:solidFill>
                  <a:srgbClr val="0000FF"/>
                </a:solidFill>
              </a:rPr>
              <a:t>Every variable is conditionally independent of all other variables given its Markov blanket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E58B9-5DCE-C749-A388-A65B9B24CF0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markov-blanke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362200"/>
            <a:ext cx="4335149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21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Summary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397001"/>
            <a:ext cx="7010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and conditional independence are important forms of probabilistic knowledge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 net encode joint distributions efficiently by taking advantage of conditional independence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Global joint probability = product of local conditionals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Next: how to answer queries, i.e., compute conditional probabilities of queries given evidence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67" y="1524000"/>
            <a:ext cx="5332633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1828709" lvl="4" indent="0">
              <a:buNone/>
            </a:pPr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small: 0.008 (80x bigger – why?)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892925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256463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398" y="1828800"/>
            <a:ext cx="6477000" cy="830997"/>
            <a:chOff x="9296400" y="1219200"/>
            <a:chExt cx="2268552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946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cause | effect</a:t>
              </a:r>
              <a:r>
                <a:rPr lang="en-US" sz="2400" dirty="0">
                  <a:solidFill>
                    <a:schemeClr val="tx2"/>
                  </a:solidFill>
                </a:rPr>
                <a:t>) =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57199" y="1219200"/>
              <a:ext cx="130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effect </a:t>
              </a:r>
              <a:r>
                <a:rPr lang="en-US" sz="2400" u="sng" dirty="0">
                  <a:solidFill>
                    <a:schemeClr val="tx2"/>
                  </a:solidFill>
                </a:rPr>
                <a:t>| 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 </a:t>
              </a:r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               </a:t>
              </a:r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effect</a:t>
              </a:r>
              <a:r>
                <a:rPr lang="en-US" sz="2400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53000" y="3429000"/>
            <a:ext cx="1919115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0.8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0.0001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0.01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31076" y="4805072"/>
            <a:ext cx="3013387" cy="707886"/>
            <a:chOff x="9296400" y="1219200"/>
            <a:chExt cx="2569605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9296400" y="1371600"/>
              <a:ext cx="1118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m | s</a:t>
              </a:r>
              <a:r>
                <a:rPr lang="en-US" sz="20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01025" y="1219200"/>
              <a:ext cx="1464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s </a:t>
              </a:r>
              <a:r>
                <a:rPr lang="en-US" sz="2000" u="sng" dirty="0">
                  <a:solidFill>
                    <a:srgbClr val="BD00B0"/>
                  </a:solidFill>
                </a:rPr>
                <a:t>| 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 </a:t>
              </a:r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000" dirty="0">
                  <a:solidFill>
                    <a:srgbClr val="BD00B0"/>
                  </a:solidFill>
                </a:rPr>
                <a:t>       </a:t>
              </a:r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s</a:t>
              </a:r>
              <a:r>
                <a:rPr lang="en-US" sz="20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16049" y="4798238"/>
            <a:ext cx="2223151" cy="707886"/>
            <a:chOff x="9774957" y="1219200"/>
            <a:chExt cx="2792426" cy="793278"/>
          </a:xfrm>
        </p:grpSpPr>
        <p:sp>
          <p:nvSpPr>
            <p:cNvPr id="24" name="TextBox 23"/>
            <p:cNvSpPr txBox="1"/>
            <p:nvPr/>
          </p:nvSpPr>
          <p:spPr>
            <a:xfrm>
              <a:off x="9774957" y="1422386"/>
              <a:ext cx="285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BD00B0"/>
                  </a:solidFill>
                </a:rPr>
                <a:t>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34023" y="1219200"/>
              <a:ext cx="2533360" cy="793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u="sng" dirty="0">
                  <a:solidFill>
                    <a:srgbClr val="BD00B0"/>
                  </a:solidFill>
                </a:rPr>
                <a:t>  </a:t>
              </a:r>
              <a:r>
                <a:rPr lang="en-US" sz="2000" u="sng" dirty="0">
                  <a:solidFill>
                    <a:srgbClr val="BD00B0"/>
                  </a:solidFill>
                </a:rPr>
                <a:t>0.8 x 0.0001  </a:t>
              </a:r>
              <a:r>
                <a:rPr lang="en-US" sz="2000" u="sng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2000" dirty="0">
                  <a:solidFill>
                    <a:srgbClr val="BD00B0"/>
                  </a:solidFill>
                </a:rPr>
                <a:t>0.01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4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64627" y="1387328"/>
            <a:ext cx="7379173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a probability model</a:t>
            </a:r>
          </a:p>
          <a:p>
            <a:pPr lvl="1"/>
            <a:r>
              <a:rPr lang="en-US" sz="2000" dirty="0"/>
              <a:t>Typically for a </a:t>
            </a:r>
            <a:r>
              <a:rPr lang="en-US" sz="2000" b="1" i="1" dirty="0">
                <a:solidFill>
                  <a:srgbClr val="3333FF"/>
                </a:solidFill>
              </a:rPr>
              <a:t>query variable </a:t>
            </a:r>
            <a:r>
              <a:rPr lang="en-US" sz="2000" dirty="0"/>
              <a:t>given </a:t>
            </a:r>
            <a:r>
              <a:rPr lang="en-US" sz="2000" b="1" i="1" dirty="0">
                <a:solidFill>
                  <a:srgbClr val="3333FF"/>
                </a:solidFill>
              </a:rPr>
              <a:t>evidence</a:t>
            </a:r>
            <a:endParaRPr lang="en-US" sz="2400" dirty="0"/>
          </a:p>
          <a:p>
            <a:pPr lvl="1"/>
            <a:r>
              <a:rPr lang="en-US" sz="2000" dirty="0"/>
              <a:t>E.g., </a:t>
            </a:r>
            <a:r>
              <a:rPr lang="en-US" sz="2000" dirty="0">
                <a:solidFill>
                  <a:srgbClr val="CC00CC"/>
                </a:solidFill>
              </a:rPr>
              <a:t>P(airport on time | no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a.m.) = 0.95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14" y="1524000"/>
            <a:ext cx="4862985" cy="449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>
                <a:cs typeface="Calibri" pitchFamily="34" charset="0"/>
              </a:rPr>
              <a:t>Probability model  </a:t>
            </a:r>
            <a:r>
              <a:rPr lang="en-US" sz="2000" dirty="0">
                <a:solidFill>
                  <a:srgbClr val="BD00B0"/>
                </a:solidFill>
              </a:rPr>
              <a:t>P(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>
                <a:cs typeface="Calibri" pitchFamily="34" charset="0"/>
              </a:rPr>
              <a:t>is given</a:t>
            </a:r>
            <a:endParaRPr lang="en-US" sz="2000" dirty="0">
              <a:solidFill>
                <a:srgbClr val="BD00B0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Partition the variables </a:t>
            </a:r>
            <a:r>
              <a:rPr lang="en-US" sz="2000" i="1" dirty="0">
                <a:solidFill>
                  <a:srgbClr val="BD00B0"/>
                </a:solidFill>
              </a:rPr>
              <a:t>X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, …, </a:t>
            </a:r>
            <a:r>
              <a:rPr lang="en-US" sz="2000" i="1" dirty="0" err="1">
                <a:solidFill>
                  <a:srgbClr val="BD00B0"/>
                </a:solidFill>
              </a:rPr>
              <a:t>X</a:t>
            </a:r>
            <a:r>
              <a:rPr lang="en-US" sz="2000" i="1" baseline="-25000" dirty="0" err="1">
                <a:solidFill>
                  <a:srgbClr val="BD00B0"/>
                </a:solidFill>
              </a:rPr>
              <a:t>n</a:t>
            </a:r>
            <a:r>
              <a:rPr lang="en-US" sz="2000" i="1" baseline="-25000" dirty="0">
                <a:solidFill>
                  <a:srgbClr val="BD00B0"/>
                </a:solidFill>
              </a:rPr>
              <a:t>  </a:t>
            </a:r>
            <a:r>
              <a:rPr lang="en-US" sz="2000" dirty="0"/>
              <a:t>into sets as follows:</a:t>
            </a:r>
          </a:p>
          <a:p>
            <a:pPr lvl="1">
              <a:lnSpc>
                <a:spcPct val="80000"/>
              </a:lnSpc>
            </a:pPr>
            <a:r>
              <a:rPr lang="en-US" sz="1800" b="1" i="1" dirty="0">
                <a:solidFill>
                  <a:srgbClr val="3333FF"/>
                </a:solidFill>
              </a:rPr>
              <a:t>Evidence</a:t>
            </a:r>
            <a:r>
              <a:rPr lang="en-US" sz="1800" dirty="0"/>
              <a:t> variables: 	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r>
              <a:rPr lang="en-US" sz="1800" dirty="0">
                <a:solidFill>
                  <a:srgbClr val="BD00B0"/>
                </a:solidFill>
              </a:rPr>
              <a:t> = </a:t>
            </a:r>
            <a:r>
              <a:rPr lang="en-US" sz="1800" b="1" i="1" dirty="0">
                <a:solidFill>
                  <a:srgbClr val="BD00B0"/>
                </a:solidFill>
              </a:rPr>
              <a:t>e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b="1" i="1" dirty="0">
                <a:solidFill>
                  <a:srgbClr val="3333FF"/>
                </a:solidFill>
              </a:rPr>
              <a:t>Query</a:t>
            </a:r>
            <a:r>
              <a:rPr lang="en-US" sz="1800" dirty="0"/>
              <a:t> variables:	</a:t>
            </a:r>
            <a:r>
              <a:rPr lang="en-US" sz="1800" b="1" i="1" dirty="0">
                <a:solidFill>
                  <a:srgbClr val="BD00B0"/>
                </a:solidFill>
              </a:rPr>
              <a:t>Q</a:t>
            </a:r>
            <a:endParaRPr lang="en-US" sz="1800" b="1" dirty="0"/>
          </a:p>
          <a:p>
            <a:pPr lvl="1">
              <a:lnSpc>
                <a:spcPct val="80000"/>
              </a:lnSpc>
            </a:pPr>
            <a:r>
              <a:rPr lang="en-US" sz="1800" b="1" i="1" dirty="0">
                <a:solidFill>
                  <a:srgbClr val="3333FF"/>
                </a:solidFill>
              </a:rPr>
              <a:t>Hidden</a:t>
            </a:r>
            <a:r>
              <a:rPr lang="en-US" sz="1800" dirty="0"/>
              <a:t> variables:	</a:t>
            </a:r>
            <a:r>
              <a:rPr lang="en-US" sz="1800" b="1" i="1" dirty="0">
                <a:solidFill>
                  <a:srgbClr val="BD00B0"/>
                </a:solidFill>
              </a:rPr>
              <a:t>H</a:t>
            </a:r>
            <a:r>
              <a:rPr lang="en-US" sz="1800" dirty="0">
                <a:solidFill>
                  <a:srgbClr val="BD00B0"/>
                </a:solidFill>
              </a:rPr>
              <a:t>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7180138" y="3642273"/>
            <a:ext cx="193922" cy="1143001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5715000" y="1290548"/>
            <a:ext cx="399702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	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800" b="1" i="1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800" b="1" i="1" dirty="0">
                <a:solidFill>
                  <a:srgbClr val="BD00B0"/>
                </a:solidFill>
              </a:rPr>
              <a:t>e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6" y="3081163"/>
            <a:ext cx="3972561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</a:t>
            </a:r>
            <a:r>
              <a:rPr lang="en-US" sz="2000" b="1" i="1" dirty="0">
                <a:solidFill>
                  <a:srgbClr val="CC00CC"/>
                </a:solidFill>
              </a:rPr>
              <a:t>H</a:t>
            </a:r>
            <a:r>
              <a:rPr lang="en-US" sz="2000" dirty="0"/>
              <a:t> from model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35" y="4615536"/>
            <a:ext cx="3114039" cy="2076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3758226"/>
            <a:ext cx="1803699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2000" b="1" i="1" kern="0" baseline="-25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h</a:t>
            </a:r>
            <a:r>
              <a:rPr lang="en-US" sz="2000" kern="0" dirty="0">
                <a:solidFill>
                  <a:srgbClr val="BD00B0"/>
                </a:solidFill>
                <a:latin typeface="Calibri" pitchFamily="34" charset="0"/>
                <a:sym typeface="Symbol"/>
              </a:rPr>
              <a:t>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 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kern="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6411" y="3758226"/>
            <a:ext cx="1346844" cy="392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b="1" i="1" dirty="0">
                <a:solidFill>
                  <a:srgbClr val="BD00B0"/>
                </a:solidFill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6682145" y="4246204"/>
            <a:ext cx="121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23360" y="3758226"/>
            <a:ext cx="2581156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P(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 ,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3957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6" grpId="0"/>
      <p:bldP spid="17" grpId="0"/>
      <p:bldP spid="18" grpId="0"/>
      <p:bldP spid="21" grpId="0"/>
      <p:bldP spid="7" grpId="0"/>
      <p:bldP spid="9" grpId="0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4038600" cy="609600"/>
          </a:xfrm>
        </p:spPr>
        <p:txBody>
          <a:bodyPr/>
          <a:lstStyle/>
          <a:p>
            <a:r>
              <a:rPr lang="en-US" sz="2400" dirty="0">
                <a:solidFill>
                  <a:srgbClr val="CC00CC"/>
                </a:solidFill>
              </a:rPr>
              <a:t>P(W | winter)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07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6" y="1421824"/>
            <a:ext cx="10196113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Worst-case time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6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Space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to store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data points to estimate the entries in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2394781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71397"/>
            <a:ext cx="3048000" cy="2686603"/>
          </a:xfrm>
          <a:prstGeom prst="rect">
            <a:avLst/>
          </a:prstGeom>
        </p:spPr>
      </p:pic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10287000" cy="548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Two variables X and Y are (absolutely) </a:t>
            </a:r>
            <a:r>
              <a:rPr lang="en-US" sz="2800" b="1" i="1" dirty="0">
                <a:solidFill>
                  <a:srgbClr val="FF0000"/>
                </a:solidFill>
                <a:latin typeface="Calibri"/>
                <a:cs typeface="Calibri"/>
              </a:rPr>
              <a:t>independent</a:t>
            </a:r>
            <a:r>
              <a:rPr lang="en-US" sz="2800" dirty="0">
                <a:latin typeface="Calibri"/>
                <a:cs typeface="Calibri"/>
              </a:rPr>
              <a:t> if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                   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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      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,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I.e., the joint distribution</a:t>
            </a:r>
            <a:r>
              <a:rPr lang="en-US" sz="2400" b="1" i="1" dirty="0">
                <a:solidFill>
                  <a:srgbClr val="0000FF"/>
                </a:solidFill>
                <a:latin typeface="Calibri"/>
                <a:cs typeface="Calibri"/>
              </a:rPr>
              <a:t> factors </a:t>
            </a:r>
            <a:r>
              <a:rPr lang="en-US" sz="2400" dirty="0">
                <a:latin typeface="Calibri"/>
                <a:cs typeface="Calibri"/>
              </a:rPr>
              <a:t>into a product of two simpler distributions</a:t>
            </a:r>
          </a:p>
          <a:p>
            <a:pPr lvl="5">
              <a:lnSpc>
                <a:spcPct val="80000"/>
              </a:lnSpc>
            </a:pPr>
            <a:endParaRPr lang="en-US" sz="1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Equivalently, via the product rule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,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sz="2800" dirty="0" err="1">
                <a:solidFill>
                  <a:srgbClr val="CC00CC"/>
                </a:solidFill>
                <a:sym typeface="Symbol"/>
              </a:rPr>
              <a:t>|</a:t>
            </a:r>
            <a:r>
              <a:rPr lang="en-US" sz="2800" i="1" dirty="0" err="1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800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sz="2800" dirty="0">
                <a:latin typeface="Calibri"/>
                <a:cs typeface="Calibri"/>
                <a:sym typeface="Symbol"/>
              </a:rPr>
              <a:t>,</a:t>
            </a:r>
            <a:endParaRPr lang="en-US" sz="28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457176" lvl="1" indent="0">
              <a:lnSpc>
                <a:spcPct val="80000"/>
              </a:lnSpc>
              <a:buNone/>
            </a:pPr>
            <a:r>
              <a:rPr lang="en-US" i="1" dirty="0">
                <a:solidFill>
                  <a:srgbClr val="CC00CC"/>
                </a:solidFill>
                <a:sym typeface="Symbol"/>
              </a:rPr>
              <a:t>               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dirty="0">
                <a:latin typeface="Calibri"/>
                <a:cs typeface="Calibri"/>
                <a:sym typeface="Symbol"/>
              </a:rPr>
              <a:t>or   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 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x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y</a:t>
            </a:r>
            <a:r>
              <a:rPr lang="en-US" dirty="0">
                <a:solidFill>
                  <a:srgbClr val="CC00CC"/>
                </a:solidFill>
                <a:ea typeface="+mn-ea"/>
                <a:cs typeface="+mn-cs"/>
                <a:sym typeface="Symbol"/>
              </a:rPr>
              <a:t>)</a:t>
            </a:r>
            <a:endParaRPr lang="en-US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800" dirty="0">
                <a:latin typeface="Calibri"/>
                <a:cs typeface="Calibri"/>
              </a:rPr>
              <a:t>		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Example: </a:t>
            </a:r>
            <a:r>
              <a:rPr lang="en-US" sz="2800" dirty="0"/>
              <a:t>two dice rolls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800" dirty="0"/>
              <a:t> and </a:t>
            </a:r>
            <a:r>
              <a:rPr lang="en-US" sz="28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=  1/6 x 1/6  =  1/36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|</a:t>
            </a:r>
            <a:r>
              <a:rPr lang="en-US" sz="2400" i="1" dirty="0">
                <a:solidFill>
                  <a:srgbClr val="CC00CC"/>
                </a:solidFill>
              </a:rPr>
              <a:t> Roll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sz="2400" dirty="0">
                <a:solidFill>
                  <a:srgbClr val="CC00CC"/>
                </a:solidFill>
              </a:rPr>
              <a:t>=5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  = 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Roll</a:t>
            </a:r>
            <a:r>
              <a:rPr lang="en-US" baseline="-25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=3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9170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78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57119</TotalTime>
  <Words>2525</Words>
  <Application>Microsoft Macintosh PowerPoint</Application>
  <PresentationFormat>Widescreen</PresentationFormat>
  <Paragraphs>647</Paragraphs>
  <Slides>39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dan-berkeley-nlp-v1</vt:lpstr>
      <vt:lpstr>Reminder: elementary probability</vt:lpstr>
      <vt:lpstr>Bayes Rule</vt:lpstr>
      <vt:lpstr>Bayes’ Rule</vt:lpstr>
      <vt:lpstr>Inference with Bayes’ Rule</vt:lpstr>
      <vt:lpstr>Probabilistic Inference</vt:lpstr>
      <vt:lpstr>Inference by Enumeration</vt:lpstr>
      <vt:lpstr>Inference by Enumeration</vt:lpstr>
      <vt:lpstr>Inference by Enumeration</vt:lpstr>
      <vt:lpstr>Independence</vt:lpstr>
      <vt:lpstr>Example: Independence</vt:lpstr>
      <vt:lpstr>Conditional Independence</vt:lpstr>
      <vt:lpstr>Ghostbusters</vt:lpstr>
      <vt:lpstr>Video of Demo Ghostbusters with Probability</vt:lpstr>
      <vt:lpstr>Ghostbusters model</vt:lpstr>
      <vt:lpstr>Ghostbusters model, contd.</vt:lpstr>
      <vt:lpstr>Ghostbusters model, contd.</vt:lpstr>
      <vt:lpstr>Conditional Independence</vt:lpstr>
      <vt:lpstr>Conditional Independence</vt:lpstr>
      <vt:lpstr>Conditional Independence</vt:lpstr>
      <vt:lpstr>Bayes Nets: Big Picture</vt:lpstr>
      <vt:lpstr>Bayes Nets: Big Picture</vt:lpstr>
      <vt:lpstr>Graphical Model Notation</vt:lpstr>
      <vt:lpstr>Example: Coin Flips</vt:lpstr>
      <vt:lpstr>Example: Traffic</vt:lpstr>
      <vt:lpstr>Example: Smoke alarm</vt:lpstr>
      <vt:lpstr>Example Bayes’ Net: Car Insurance</vt:lpstr>
      <vt:lpstr>Example Bayes’ Net: Car Won’t Start</vt:lpstr>
      <vt:lpstr>Bayes Net Syntax and Semantics</vt:lpstr>
      <vt:lpstr>Bayes Net Syntax</vt:lpstr>
      <vt:lpstr>Example: Alarm Network</vt:lpstr>
      <vt:lpstr>General formula for sparse BNs</vt:lpstr>
      <vt:lpstr>Bayes net global semantics</vt:lpstr>
      <vt:lpstr>Example</vt:lpstr>
      <vt:lpstr>Conditional independence in BNs</vt:lpstr>
      <vt:lpstr>Example: Burglary</vt:lpstr>
      <vt:lpstr>Example: Burglary</vt:lpstr>
      <vt:lpstr>Conditional independence semantics</vt:lpstr>
      <vt:lpstr>Markov blanket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3329</cp:revision>
  <cp:lastPrinted>2014-03-18T18:14:25Z</cp:lastPrinted>
  <dcterms:created xsi:type="dcterms:W3CDTF">2004-08-27T04:16:05Z</dcterms:created>
  <dcterms:modified xsi:type="dcterms:W3CDTF">2021-02-22T01:15:10Z</dcterms:modified>
</cp:coreProperties>
</file>